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9" r:id="rId4"/>
    <p:sldId id="261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85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63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238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829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554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86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494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440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05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7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03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6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5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13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88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9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8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76873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«Реализация Программы развития МАОУ СШ № 115 НА 2016-2021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гг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488832" cy="230425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/>
                </a:solidFill>
                <a:latin typeface="Arial Black" pitchFamily="34" charset="0"/>
              </a:rPr>
              <a:t>Проект: </a:t>
            </a:r>
          </a:p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«Мы будущее России»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56982"/>
              </p:ext>
            </p:extLst>
          </p:nvPr>
        </p:nvGraphicFramePr>
        <p:xfrm>
          <a:off x="683568" y="692696"/>
          <a:ext cx="7848872" cy="5717033"/>
        </p:xfrm>
        <a:graphic>
          <a:graphicData uri="http://schemas.openxmlformats.org/drawingml/2006/table">
            <a:tbl>
              <a:tblPr firstRow="1" firstCol="1" bandRow="1"/>
              <a:tblGrid>
                <a:gridCol w="429514">
                  <a:extLst>
                    <a:ext uri="{9D8B030D-6E8A-4147-A177-3AD203B41FA5}">
                      <a16:colId xmlns:a16="http://schemas.microsoft.com/office/drawing/2014/main" val="1623805995"/>
                    </a:ext>
                  </a:extLst>
                </a:gridCol>
                <a:gridCol w="3161404">
                  <a:extLst>
                    <a:ext uri="{9D8B030D-6E8A-4147-A177-3AD203B41FA5}">
                      <a16:colId xmlns:a16="http://schemas.microsoft.com/office/drawing/2014/main" val="2009898038"/>
                    </a:ext>
                  </a:extLst>
                </a:gridCol>
                <a:gridCol w="1418306">
                  <a:extLst>
                    <a:ext uri="{9D8B030D-6E8A-4147-A177-3AD203B41FA5}">
                      <a16:colId xmlns:a16="http://schemas.microsoft.com/office/drawing/2014/main" val="3900670170"/>
                    </a:ext>
                  </a:extLst>
                </a:gridCol>
                <a:gridCol w="1422101">
                  <a:extLst>
                    <a:ext uri="{9D8B030D-6E8A-4147-A177-3AD203B41FA5}">
                      <a16:colId xmlns:a16="http://schemas.microsoft.com/office/drawing/2014/main" val="2874383307"/>
                    </a:ext>
                  </a:extLst>
                </a:gridCol>
                <a:gridCol w="1417547">
                  <a:extLst>
                    <a:ext uri="{9D8B030D-6E8A-4147-A177-3AD203B41FA5}">
                      <a16:colId xmlns:a16="http://schemas.microsoft.com/office/drawing/2014/main" val="581540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обучающихся, занявшие призовые места в муниципальных олимпиадах, конференциях, краевых, творческих выставках, различных конкурсах, проектах.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обучающихся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Было 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880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интеллектуального развития детей;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не менее 50% обучающихся от числа детей, отнесенных к категории  «одаренных» в интенсивные школы г. Красноярска;</a:t>
                      </a:r>
                      <a:endParaRPr lang="ru-RU" sz="16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4310" algn="l"/>
                        </a:tabLs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Изначально 2016г-59,14%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987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7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760639"/>
          </a:xfrm>
        </p:spPr>
        <p:txBody>
          <a:bodyPr>
            <a:normAutofit/>
          </a:bodyPr>
          <a:lstStyle/>
          <a:p>
            <a:pPr lvl="0" algn="just">
              <a:buClr>
                <a:srgbClr val="83992A"/>
              </a:buClr>
              <a:buNone/>
            </a:pPr>
            <a:r>
              <a:rPr lang="ru-RU" sz="2000" b="1" u="sng" dirty="0" smtClean="0">
                <a:solidFill>
                  <a:srgbClr val="A23C33">
                    <a:lumMod val="50000"/>
                  </a:srgbClr>
                </a:solidFill>
                <a:latin typeface="Arial Black" pitchFamily="34" charset="0"/>
                <a:ea typeface="Calibri"/>
                <a:cs typeface="Times New Roman" pitchFamily="18" charset="0"/>
              </a:rPr>
              <a:t>2016 – 2021 </a:t>
            </a:r>
            <a:r>
              <a:rPr lang="ru-RU" sz="2000" b="1" u="sng" dirty="0" err="1" smtClean="0">
                <a:solidFill>
                  <a:srgbClr val="A23C33">
                    <a:lumMod val="50000"/>
                  </a:srgbClr>
                </a:solidFill>
                <a:latin typeface="Arial Black" pitchFamily="34" charset="0"/>
                <a:ea typeface="Calibri"/>
                <a:cs typeface="Times New Roman" pitchFamily="18" charset="0"/>
              </a:rPr>
              <a:t>гг</a:t>
            </a: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Arial Black" pitchFamily="34" charset="0"/>
                <a:ea typeface="Calibri"/>
                <a:cs typeface="Times New Roman" pitchFamily="18" charset="0"/>
              </a:rPr>
              <a:t> были созданы условия </a:t>
            </a:r>
            <a:r>
              <a:rPr lang="ru-RU" sz="2000" b="1" dirty="0">
                <a:solidFill>
                  <a:srgbClr val="A23C33">
                    <a:lumMod val="50000"/>
                  </a:srgbClr>
                </a:solidFill>
                <a:latin typeface="Arial Black" pitchFamily="34" charset="0"/>
                <a:ea typeface="Calibri"/>
                <a:cs typeface="Times New Roman" pitchFamily="18" charset="0"/>
              </a:rPr>
              <a:t>для выявления, поддержки, обучения, воспитания и развития индивидуальных задатков одаренных детей в МАОУ СШ № </a:t>
            </a: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Arial Black" pitchFamily="34" charset="0"/>
                <a:ea typeface="Calibri"/>
                <a:cs typeface="Times New Roman" pitchFamily="18" charset="0"/>
              </a:rPr>
              <a:t>115, а именно:</a:t>
            </a:r>
          </a:p>
          <a:p>
            <a:pPr algn="just">
              <a:buClr>
                <a:srgbClr val="83992A"/>
              </a:buClr>
            </a:pPr>
            <a:r>
              <a:rPr lang="ru-RU" sz="2000" b="1" dirty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ыбраны рациональные формы </a:t>
            </a:r>
            <a:r>
              <a:rPr lang="ru-RU" sz="2000" b="1" dirty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управления интеллектуальной деятельностью </a:t>
            </a: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учащихся;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83992A"/>
              </a:buClr>
            </a:pP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отобраны те методы </a:t>
            </a:r>
            <a:r>
              <a:rPr lang="ru-RU" sz="2000" b="1" dirty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приёмы, </a:t>
            </a:r>
            <a:r>
              <a:rPr lang="ru-RU" sz="2000" b="1" dirty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которые способствуют развитию самостоятельности мышления, инициативности и творчества</a:t>
            </a: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83992A"/>
              </a:buClr>
            </a:pPr>
            <a:r>
              <a:rPr lang="ru-RU" sz="2000" b="1" dirty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 возможность </a:t>
            </a:r>
            <a:r>
              <a:rPr lang="ru-RU" sz="2000" b="1" dirty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для участия способных и одарённых школьников в муниципальных, краевых, российских олимпиадах, конференциях, творческих выставках, различных </a:t>
            </a:r>
            <a:r>
              <a:rPr lang="ru-RU" sz="2000" b="1" dirty="0" smtClean="0">
                <a:solidFill>
                  <a:srgbClr val="A23C33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конкурсах (участие возросло с 59% до 90%; количество победителей/призеров с 9 % до 15 %).</a:t>
            </a:r>
            <a:endParaRPr lang="ru-RU" sz="2000" b="1" dirty="0">
              <a:solidFill>
                <a:srgbClr val="A23C33">
                  <a:lumMod val="50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83992A"/>
              </a:buClr>
            </a:pPr>
            <a:endParaRPr lang="ru-RU" sz="2000" b="1" dirty="0" smtClean="0">
              <a:solidFill>
                <a:srgbClr val="A23C33">
                  <a:lumMod val="50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83992A"/>
              </a:buClr>
            </a:pPr>
            <a:endParaRPr lang="ru-RU" sz="2000" b="1" dirty="0">
              <a:solidFill>
                <a:srgbClr val="A23C33">
                  <a:lumMod val="50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buClr>
                <a:srgbClr val="83992A"/>
              </a:buClr>
            </a:pPr>
            <a:endParaRPr lang="ru-RU" sz="2000" b="1" dirty="0">
              <a:solidFill>
                <a:srgbClr val="A23C33">
                  <a:lumMod val="50000"/>
                </a:srgbClr>
              </a:solidFill>
              <a:latin typeface="Arial Black" pitchFamily="34" charset="0"/>
              <a:ea typeface="Calibri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7811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48680" y="1412776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</a:br>
            <a:r>
              <a:rPr lang="ru-RU" b="1" dirty="0" smtClean="0">
                <a:solidFill>
                  <a:schemeClr val="accent4"/>
                </a:solidFill>
                <a:latin typeface="Arial Black" pitchFamily="34" charset="0"/>
                <a:ea typeface="Calibri"/>
                <a:cs typeface="Times New Roman"/>
              </a:rPr>
              <a:t>Цель проекта:</a:t>
            </a:r>
            <a:r>
              <a:rPr lang="ru-RU" dirty="0" smtClean="0">
                <a:solidFill>
                  <a:schemeClr val="accent4"/>
                </a:solidFill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chemeClr val="accent4"/>
                </a:solidFill>
                <a:latin typeface="Arial Black" pitchFamily="34" charset="0"/>
                <a:ea typeface="Calibri"/>
                <a:cs typeface="Times New Roman"/>
              </a:rPr>
            </a:b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5964" y="2780928"/>
            <a:ext cx="8229600" cy="518457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  <a:ea typeface="Calibri"/>
                <a:cs typeface="Times New Roman"/>
              </a:rPr>
              <a:t>  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Calibri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Calibri"/>
                <a:cs typeface="Times New Roman" pitchFamily="18" charset="0"/>
              </a:rPr>
              <a:t>оздание условий для выявления, поддержки, обучения, воспитания и развития индивидуальных задатков одаренных детей в МАОУ СШ № 115.</a:t>
            </a:r>
          </a:p>
          <a:p>
            <a:pPr>
              <a:buNone/>
            </a:pPr>
            <a:endParaRPr lang="ru-RU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/>
                </a:solidFill>
                <a:latin typeface="Arial Black" pitchFamily="34" charset="0"/>
                <a:ea typeface="Calibri"/>
                <a:cs typeface="Times New Roman"/>
              </a:rPr>
              <a:t>Задачи проекта: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8720" y="1135518"/>
            <a:ext cx="7823720" cy="538982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Выбор рациональных форм управления интеллектуальной деятельностью учащихся. Отбор среди различных систем обучения тех методов и приёмов, которые способствуют развитию самостоятельности мышления, инициативности и творчества;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Выявление и развитие возможности одаренных детей в различных областях знаний;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Создание благоприятной интеллектуальной атмосферы для достижения максимальной самореализации творческих учащихся;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Расширение возможностей для участия способных и одарённых школьников в муниципальных, краевых, российских олимпиадах, конференциях, творческих выставках, различных конкурсах.</a:t>
            </a:r>
          </a:p>
          <a:p>
            <a:pPr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  <a:latin typeface="Arial Black" panose="020B0A04020102020204" pitchFamily="34" charset="0"/>
              </a:rPr>
              <a:t>Участники проекта:</a:t>
            </a:r>
            <a:endParaRPr lang="ru-RU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п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едагогический коллектив школы,</a:t>
            </a:r>
          </a:p>
          <a:p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учащиеся и их родители.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292032" cy="130386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/>
                </a:solidFill>
                <a:latin typeface="Arial Black" panose="020B0A04020102020204" pitchFamily="34" charset="0"/>
              </a:rPr>
              <a:t>Всероссийская олимпиада школьников (</a:t>
            </a:r>
            <a:r>
              <a:rPr lang="ru-RU" dirty="0" err="1">
                <a:solidFill>
                  <a:schemeClr val="accent4"/>
                </a:solidFill>
                <a:latin typeface="Arial Black" panose="020B0A04020102020204" pitchFamily="34" charset="0"/>
              </a:rPr>
              <a:t>ВсОШ</a:t>
            </a:r>
            <a:r>
              <a:rPr lang="ru-RU" dirty="0">
                <a:solidFill>
                  <a:schemeClr val="accent4"/>
                </a:solidFill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2420888"/>
            <a:ext cx="28392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•Школьный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этап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43750"/>
              </p:ext>
            </p:extLst>
          </p:nvPr>
        </p:nvGraphicFramePr>
        <p:xfrm>
          <a:off x="1043608" y="2924944"/>
          <a:ext cx="7128793" cy="29949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7758">
                  <a:extLst>
                    <a:ext uri="{9D8B030D-6E8A-4147-A177-3AD203B41FA5}">
                      <a16:colId xmlns:a16="http://schemas.microsoft.com/office/drawing/2014/main" val="4144789419"/>
                    </a:ext>
                  </a:extLst>
                </a:gridCol>
                <a:gridCol w="1106207">
                  <a:extLst>
                    <a:ext uri="{9D8B030D-6E8A-4147-A177-3AD203B41FA5}">
                      <a16:colId xmlns:a16="http://schemas.microsoft.com/office/drawing/2014/main" val="112252231"/>
                    </a:ext>
                  </a:extLst>
                </a:gridCol>
                <a:gridCol w="1106207">
                  <a:extLst>
                    <a:ext uri="{9D8B030D-6E8A-4147-A177-3AD203B41FA5}">
                      <a16:colId xmlns:a16="http://schemas.microsoft.com/office/drawing/2014/main" val="3127636637"/>
                    </a:ext>
                  </a:extLst>
                </a:gridCol>
                <a:gridCol w="1106207">
                  <a:extLst>
                    <a:ext uri="{9D8B030D-6E8A-4147-A177-3AD203B41FA5}">
                      <a16:colId xmlns:a16="http://schemas.microsoft.com/office/drawing/2014/main" val="3993928729"/>
                    </a:ext>
                  </a:extLst>
                </a:gridCol>
                <a:gridCol w="1106207">
                  <a:extLst>
                    <a:ext uri="{9D8B030D-6E8A-4147-A177-3AD203B41FA5}">
                      <a16:colId xmlns:a16="http://schemas.microsoft.com/office/drawing/2014/main" val="3664411354"/>
                    </a:ext>
                  </a:extLst>
                </a:gridCol>
                <a:gridCol w="1106207">
                  <a:extLst>
                    <a:ext uri="{9D8B030D-6E8A-4147-A177-3AD203B41FA5}">
                      <a16:colId xmlns:a16="http://schemas.microsoft.com/office/drawing/2014/main" val="2995177459"/>
                    </a:ext>
                  </a:extLst>
                </a:gridCol>
              </a:tblGrid>
              <a:tr h="392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19475"/>
                  </a:ext>
                </a:extLst>
              </a:tr>
              <a:tr h="1178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количество участников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869043"/>
                  </a:ext>
                </a:extLst>
              </a:tr>
              <a:tr h="1178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 призёров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768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43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4213" y="764704"/>
            <a:ext cx="7364040" cy="130386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/>
                </a:solidFill>
                <a:latin typeface="Arial Black" panose="020B0A04020102020204" pitchFamily="34" charset="0"/>
              </a:rPr>
              <a:t>Всероссийская олимпиада школьников (</a:t>
            </a:r>
            <a:r>
              <a:rPr lang="ru-RU" dirty="0" err="1">
                <a:solidFill>
                  <a:schemeClr val="accent4"/>
                </a:solidFill>
                <a:latin typeface="Arial Black" panose="020B0A04020102020204" pitchFamily="34" charset="0"/>
              </a:rPr>
              <a:t>ВсОШ</a:t>
            </a:r>
            <a:r>
              <a:rPr lang="ru-RU" dirty="0">
                <a:solidFill>
                  <a:schemeClr val="accent4"/>
                </a:solidFill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2775" y="2492896"/>
            <a:ext cx="3969356" cy="4383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Муниципальный этап</a:t>
            </a:r>
            <a:endParaRPr lang="ru-RU" sz="2200" dirty="0">
              <a:solidFill>
                <a:schemeClr val="accent4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814567"/>
              </p:ext>
            </p:extLst>
          </p:nvPr>
        </p:nvGraphicFramePr>
        <p:xfrm>
          <a:off x="931553" y="3068960"/>
          <a:ext cx="7326700" cy="323008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2115">
                  <a:extLst>
                    <a:ext uri="{9D8B030D-6E8A-4147-A177-3AD203B41FA5}">
                      <a16:colId xmlns:a16="http://schemas.microsoft.com/office/drawing/2014/main" val="970956888"/>
                    </a:ext>
                  </a:extLst>
                </a:gridCol>
                <a:gridCol w="1136917">
                  <a:extLst>
                    <a:ext uri="{9D8B030D-6E8A-4147-A177-3AD203B41FA5}">
                      <a16:colId xmlns:a16="http://schemas.microsoft.com/office/drawing/2014/main" val="964427840"/>
                    </a:ext>
                  </a:extLst>
                </a:gridCol>
                <a:gridCol w="1136917">
                  <a:extLst>
                    <a:ext uri="{9D8B030D-6E8A-4147-A177-3AD203B41FA5}">
                      <a16:colId xmlns:a16="http://schemas.microsoft.com/office/drawing/2014/main" val="1036299910"/>
                    </a:ext>
                  </a:extLst>
                </a:gridCol>
                <a:gridCol w="1136917">
                  <a:extLst>
                    <a:ext uri="{9D8B030D-6E8A-4147-A177-3AD203B41FA5}">
                      <a16:colId xmlns:a16="http://schemas.microsoft.com/office/drawing/2014/main" val="1106751136"/>
                    </a:ext>
                  </a:extLst>
                </a:gridCol>
                <a:gridCol w="1136917">
                  <a:extLst>
                    <a:ext uri="{9D8B030D-6E8A-4147-A177-3AD203B41FA5}">
                      <a16:colId xmlns:a16="http://schemas.microsoft.com/office/drawing/2014/main" val="4130115417"/>
                    </a:ext>
                  </a:extLst>
                </a:gridCol>
                <a:gridCol w="1136917">
                  <a:extLst>
                    <a:ext uri="{9D8B030D-6E8A-4147-A177-3AD203B41FA5}">
                      <a16:colId xmlns:a16="http://schemas.microsoft.com/office/drawing/2014/main" val="751305657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800818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количество участников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738555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 призёров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15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35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882" y="764704"/>
            <a:ext cx="6798734" cy="130386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Исследовательская деятельность (НПК)</a:t>
            </a:r>
            <a:br>
              <a:rPr lang="ru-RU" b="1" dirty="0">
                <a:solidFill>
                  <a:schemeClr val="accent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89755"/>
              </p:ext>
            </p:extLst>
          </p:nvPr>
        </p:nvGraphicFramePr>
        <p:xfrm>
          <a:off x="899595" y="1844826"/>
          <a:ext cx="7560839" cy="4392487"/>
        </p:xfrm>
        <a:graphic>
          <a:graphicData uri="http://schemas.openxmlformats.org/drawingml/2006/table">
            <a:tbl>
              <a:tblPr/>
              <a:tblGrid>
                <a:gridCol w="1021827">
                  <a:extLst>
                    <a:ext uri="{9D8B030D-6E8A-4147-A177-3AD203B41FA5}">
                      <a16:colId xmlns:a16="http://schemas.microsoft.com/office/drawing/2014/main" val="2665232579"/>
                    </a:ext>
                  </a:extLst>
                </a:gridCol>
                <a:gridCol w="648519">
                  <a:extLst>
                    <a:ext uri="{9D8B030D-6E8A-4147-A177-3AD203B41FA5}">
                      <a16:colId xmlns:a16="http://schemas.microsoft.com/office/drawing/2014/main" val="2191484783"/>
                    </a:ext>
                  </a:extLst>
                </a:gridCol>
                <a:gridCol w="965967">
                  <a:extLst>
                    <a:ext uri="{9D8B030D-6E8A-4147-A177-3AD203B41FA5}">
                      <a16:colId xmlns:a16="http://schemas.microsoft.com/office/drawing/2014/main" val="3340900711"/>
                    </a:ext>
                  </a:extLst>
                </a:gridCol>
                <a:gridCol w="675769">
                  <a:extLst>
                    <a:ext uri="{9D8B030D-6E8A-4147-A177-3AD203B41FA5}">
                      <a16:colId xmlns:a16="http://schemas.microsoft.com/office/drawing/2014/main" val="3108994071"/>
                    </a:ext>
                  </a:extLst>
                </a:gridCol>
                <a:gridCol w="965286">
                  <a:extLst>
                    <a:ext uri="{9D8B030D-6E8A-4147-A177-3AD203B41FA5}">
                      <a16:colId xmlns:a16="http://schemas.microsoft.com/office/drawing/2014/main" val="3057517103"/>
                    </a:ext>
                  </a:extLst>
                </a:gridCol>
                <a:gridCol w="676449">
                  <a:extLst>
                    <a:ext uri="{9D8B030D-6E8A-4147-A177-3AD203B41FA5}">
                      <a16:colId xmlns:a16="http://schemas.microsoft.com/office/drawing/2014/main" val="1111306819"/>
                    </a:ext>
                  </a:extLst>
                </a:gridCol>
                <a:gridCol w="965286">
                  <a:extLst>
                    <a:ext uri="{9D8B030D-6E8A-4147-A177-3AD203B41FA5}">
                      <a16:colId xmlns:a16="http://schemas.microsoft.com/office/drawing/2014/main" val="1509533243"/>
                    </a:ext>
                  </a:extLst>
                </a:gridCol>
                <a:gridCol w="675769">
                  <a:extLst>
                    <a:ext uri="{9D8B030D-6E8A-4147-A177-3AD203B41FA5}">
                      <a16:colId xmlns:a16="http://schemas.microsoft.com/office/drawing/2014/main" val="491985402"/>
                    </a:ext>
                  </a:extLst>
                </a:gridCol>
                <a:gridCol w="965967">
                  <a:extLst>
                    <a:ext uri="{9D8B030D-6E8A-4147-A177-3AD203B41FA5}">
                      <a16:colId xmlns:a16="http://schemas.microsoft.com/office/drawing/2014/main" val="1844403677"/>
                    </a:ext>
                  </a:extLst>
                </a:gridCol>
              </a:tblGrid>
              <a:tr h="50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52465"/>
                  </a:ext>
                </a:extLst>
              </a:tr>
              <a:tr h="1372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участ-ов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 призёров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участ-ов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 призёров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участ-ов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 призёров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участ-ов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 призёров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042876"/>
                  </a:ext>
                </a:extLst>
              </a:tr>
              <a:tr h="1006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Школьная НПК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489364"/>
                  </a:ext>
                </a:extLst>
              </a:tr>
              <a:tr h="1006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 НПК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454137"/>
                  </a:ext>
                </a:extLst>
              </a:tr>
              <a:tr h="50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i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НПК </a:t>
                      </a:r>
                      <a:endParaRPr lang="ru-RU" sz="15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55" marR="66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28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021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9"/>
            <a:ext cx="7920880" cy="1512167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chemeClr val="accent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различных районных, краевых и всероссийских конкурсах и олимпиадах </a:t>
            </a:r>
            <a:endParaRPr lang="ru-RU" sz="30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33970"/>
              </p:ext>
            </p:extLst>
          </p:nvPr>
        </p:nvGraphicFramePr>
        <p:xfrm>
          <a:off x="791579" y="2420888"/>
          <a:ext cx="7560841" cy="3103842"/>
        </p:xfrm>
        <a:graphic>
          <a:graphicData uri="http://schemas.openxmlformats.org/drawingml/2006/table">
            <a:tbl>
              <a:tblPr/>
              <a:tblGrid>
                <a:gridCol w="597498">
                  <a:extLst>
                    <a:ext uri="{9D8B030D-6E8A-4147-A177-3AD203B41FA5}">
                      <a16:colId xmlns:a16="http://schemas.microsoft.com/office/drawing/2014/main" val="903359910"/>
                    </a:ext>
                  </a:extLst>
                </a:gridCol>
                <a:gridCol w="452341">
                  <a:extLst>
                    <a:ext uri="{9D8B030D-6E8A-4147-A177-3AD203B41FA5}">
                      <a16:colId xmlns:a16="http://schemas.microsoft.com/office/drawing/2014/main" val="2155830797"/>
                    </a:ext>
                  </a:extLst>
                </a:gridCol>
                <a:gridCol w="769653">
                  <a:extLst>
                    <a:ext uri="{9D8B030D-6E8A-4147-A177-3AD203B41FA5}">
                      <a16:colId xmlns:a16="http://schemas.microsoft.com/office/drawing/2014/main" val="4257064526"/>
                    </a:ext>
                  </a:extLst>
                </a:gridCol>
                <a:gridCol w="573864">
                  <a:extLst>
                    <a:ext uri="{9D8B030D-6E8A-4147-A177-3AD203B41FA5}">
                      <a16:colId xmlns:a16="http://schemas.microsoft.com/office/drawing/2014/main" val="101764538"/>
                    </a:ext>
                  </a:extLst>
                </a:gridCol>
                <a:gridCol w="478671">
                  <a:extLst>
                    <a:ext uri="{9D8B030D-6E8A-4147-A177-3AD203B41FA5}">
                      <a16:colId xmlns:a16="http://schemas.microsoft.com/office/drawing/2014/main" val="3267874502"/>
                    </a:ext>
                  </a:extLst>
                </a:gridCol>
                <a:gridCol w="669734">
                  <a:extLst>
                    <a:ext uri="{9D8B030D-6E8A-4147-A177-3AD203B41FA5}">
                      <a16:colId xmlns:a16="http://schemas.microsoft.com/office/drawing/2014/main" val="783614738"/>
                    </a:ext>
                  </a:extLst>
                </a:gridCol>
                <a:gridCol w="669734">
                  <a:extLst>
                    <a:ext uri="{9D8B030D-6E8A-4147-A177-3AD203B41FA5}">
                      <a16:colId xmlns:a16="http://schemas.microsoft.com/office/drawing/2014/main" val="1933208454"/>
                    </a:ext>
                  </a:extLst>
                </a:gridCol>
                <a:gridCol w="670410">
                  <a:extLst>
                    <a:ext uri="{9D8B030D-6E8A-4147-A177-3AD203B41FA5}">
                      <a16:colId xmlns:a16="http://schemas.microsoft.com/office/drawing/2014/main" val="3598930330"/>
                    </a:ext>
                  </a:extLst>
                </a:gridCol>
                <a:gridCol w="669734">
                  <a:extLst>
                    <a:ext uri="{9D8B030D-6E8A-4147-A177-3AD203B41FA5}">
                      <a16:colId xmlns:a16="http://schemas.microsoft.com/office/drawing/2014/main" val="758652084"/>
                    </a:ext>
                  </a:extLst>
                </a:gridCol>
                <a:gridCol w="669734">
                  <a:extLst>
                    <a:ext uri="{9D8B030D-6E8A-4147-A177-3AD203B41FA5}">
                      <a16:colId xmlns:a16="http://schemas.microsoft.com/office/drawing/2014/main" val="3961779518"/>
                    </a:ext>
                  </a:extLst>
                </a:gridCol>
                <a:gridCol w="669734">
                  <a:extLst>
                    <a:ext uri="{9D8B030D-6E8A-4147-A177-3AD203B41FA5}">
                      <a16:colId xmlns:a16="http://schemas.microsoft.com/office/drawing/2014/main" val="2859556229"/>
                    </a:ext>
                  </a:extLst>
                </a:gridCol>
                <a:gridCol w="669734">
                  <a:extLst>
                    <a:ext uri="{9D8B030D-6E8A-4147-A177-3AD203B41FA5}">
                      <a16:colId xmlns:a16="http://schemas.microsoft.com/office/drawing/2014/main" val="211391253"/>
                    </a:ext>
                  </a:extLst>
                </a:gridCol>
              </a:tblGrid>
              <a:tr h="28803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600" b="1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01917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олимпиад, конкурсов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олимпиад, конкурсов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олимпиад, конкурсов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олимпиад, конкурсов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победителей 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призеров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316213"/>
                  </a:ext>
                </a:extLst>
              </a:tr>
              <a:tr h="4791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5623" marR="65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472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14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992888" cy="144015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accent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оценки эффективности реализации проекта</a:t>
            </a:r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1694"/>
              </p:ext>
            </p:extLst>
          </p:nvPr>
        </p:nvGraphicFramePr>
        <p:xfrm>
          <a:off x="827584" y="2420888"/>
          <a:ext cx="7632848" cy="3669251"/>
        </p:xfrm>
        <a:graphic>
          <a:graphicData uri="http://schemas.openxmlformats.org/drawingml/2006/table">
            <a:tbl>
              <a:tblPr firstRow="1" firstCol="1" bandRow="1"/>
              <a:tblGrid>
                <a:gridCol w="1227702">
                  <a:extLst>
                    <a:ext uri="{9D8B030D-6E8A-4147-A177-3AD203B41FA5}">
                      <a16:colId xmlns:a16="http://schemas.microsoft.com/office/drawing/2014/main" val="2406356111"/>
                    </a:ext>
                  </a:extLst>
                </a:gridCol>
                <a:gridCol w="2729246">
                  <a:extLst>
                    <a:ext uri="{9D8B030D-6E8A-4147-A177-3AD203B41FA5}">
                      <a16:colId xmlns:a16="http://schemas.microsoft.com/office/drawing/2014/main" val="1974299650"/>
                    </a:ext>
                  </a:extLst>
                </a:gridCol>
                <a:gridCol w="1224426">
                  <a:extLst>
                    <a:ext uri="{9D8B030D-6E8A-4147-A177-3AD203B41FA5}">
                      <a16:colId xmlns:a16="http://schemas.microsoft.com/office/drawing/2014/main" val="3917873092"/>
                    </a:ext>
                  </a:extLst>
                </a:gridCol>
                <a:gridCol w="1227702">
                  <a:extLst>
                    <a:ext uri="{9D8B030D-6E8A-4147-A177-3AD203B41FA5}">
                      <a16:colId xmlns:a16="http://schemas.microsoft.com/office/drawing/2014/main" val="3014181708"/>
                    </a:ext>
                  </a:extLst>
                </a:gridCol>
                <a:gridCol w="1223772">
                  <a:extLst>
                    <a:ext uri="{9D8B030D-6E8A-4147-A177-3AD203B41FA5}">
                      <a16:colId xmlns:a16="http://schemas.microsoft.com/office/drawing/2014/main" val="806436110"/>
                    </a:ext>
                  </a:extLst>
                </a:gridCol>
              </a:tblGrid>
              <a:tr h="37246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Наименования показателя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Целевой ориентир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450163"/>
                  </a:ext>
                </a:extLst>
              </a:tr>
              <a:tr h="369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744350"/>
                  </a:ext>
                </a:extLst>
              </a:tr>
              <a:tr h="1634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обучающихся, относящихся к категории «одаренные дети»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количества учащихся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Изначально 2016г-59,14%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402823"/>
                  </a:ext>
                </a:extLst>
              </a:tr>
              <a:tr h="1228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педагогических работников, прошедших повышение квалификации по работе с одаренными детьми;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10 %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10,9%</a:t>
                      </a: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503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188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306</TotalTime>
  <Words>524</Words>
  <Application>Microsoft Office PowerPoint</Application>
  <PresentationFormat>Экран (4:3)</PresentationFormat>
  <Paragraphs>188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Garamond</vt:lpstr>
      <vt:lpstr>Symbol</vt:lpstr>
      <vt:lpstr>Times New Roman</vt:lpstr>
      <vt:lpstr>Натуральные материалы</vt:lpstr>
      <vt:lpstr>«Реализация Программы развития МАОУ СШ № 115 НА 2016-2021 гг»</vt:lpstr>
      <vt:lpstr> Цель проекта: </vt:lpstr>
      <vt:lpstr>Задачи проекта:</vt:lpstr>
      <vt:lpstr>Участники проекта:</vt:lpstr>
      <vt:lpstr>Всероссийская олимпиада школьников (ВсОШ)</vt:lpstr>
      <vt:lpstr>Всероссийская олимпиада школьников (ВсОШ)</vt:lpstr>
      <vt:lpstr>Исследовательская деятельность (НПК) </vt:lpstr>
      <vt:lpstr>Участие в различных районных, краевых и всероссийских конкурсах и олимпиадах </vt:lpstr>
      <vt:lpstr>Мониторинг оценки эффективности реализации проекта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41</cp:revision>
  <cp:lastPrinted>2021-01-26T02:48:38Z</cp:lastPrinted>
  <dcterms:created xsi:type="dcterms:W3CDTF">2021-01-18T15:50:23Z</dcterms:created>
  <dcterms:modified xsi:type="dcterms:W3CDTF">2021-01-26T03:05:45Z</dcterms:modified>
</cp:coreProperties>
</file>